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67" r:id="rId5"/>
    <p:sldId id="268" r:id="rId6"/>
    <p:sldId id="705" r:id="rId7"/>
    <p:sldId id="706" r:id="rId8"/>
    <p:sldId id="269" r:id="rId9"/>
    <p:sldId id="270" r:id="rId10"/>
    <p:sldId id="271" r:id="rId11"/>
    <p:sldId id="70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000"/>
    <a:srgbClr val="044D70"/>
    <a:srgbClr val="009AD1"/>
    <a:srgbClr val="BE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91"/>
    <p:restoredTop sz="95816"/>
  </p:normalViewPr>
  <p:slideViewPr>
    <p:cSldViewPr snapToGrid="0">
      <p:cViewPr varScale="1">
        <p:scale>
          <a:sx n="70" d="100"/>
          <a:sy n="7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2AA16-8D8F-F54F-8729-D8CB09833A5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B321-3F67-1349-A6A0-6E100347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A7D8-ECEA-2B67-92FA-259C56DB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18512-50F2-CDD5-122A-53CA3664A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E2A1F-8D6E-C10F-D6EB-A6B3A7F17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E0A14-90C8-F12D-08B3-643CF36C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263A2-04BC-1A43-A453-9DFCBF69B4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7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5*10^33 cells in the total top 5 km of Earth </a:t>
            </a:r>
            <a:r>
              <a:rPr lang="en-US" dirty="0" err="1"/>
              <a:t>magnobosco</a:t>
            </a:r>
            <a:r>
              <a:rPr lang="en-US" dirty="0"/>
              <a:t> et al. 20**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7B321-3F67-1349-A6A0-6E100347A1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7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A482C-2DBB-E95F-BF94-5C5D1EA9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61D45-4AB7-9EAC-75F9-200772AD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E0CA1-CA3C-3AD2-99CE-5CA8DC38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B0EA-D73F-3FFB-2F0B-AB2EF8AE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6F915-0A96-442F-444A-0D220433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7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2C40-7A06-8571-3703-EE619820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BCDD2-45DC-3B33-2995-FD24EDE22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C993C-47D7-C8B3-28DE-35B4E5A7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F53AB-0F01-8AC1-1985-2E947825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4300C-188B-3C27-9447-179DDD7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E04900-2FB4-E683-7846-D99404D86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90E2D-7B1B-C5A2-D060-406CBEBEA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6059C-6F15-DE13-722D-7A1FF2B1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51ED3-1838-51E1-B7D2-D8B6F628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86853-FDCA-432A-4526-4C25A739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4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CF2-D2A8-E4D1-C555-2E8C5C6B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E735A-DC6E-BB91-EA27-F1514268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5C98C-3F53-2169-094E-67529875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FE69C-837E-C1F1-D50B-E73B8DCC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9F357-3A6C-CB17-19E6-D4EEA7B6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4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1497-619A-3416-FF67-5F377C8B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EC84F-5190-8D75-E8F6-73EDD48DD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1CADF-2EDF-4747-6548-F190DF7A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885D9-2DE2-9A15-24B7-C0829AE4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70479-7743-C5F2-30EF-E6865CC6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5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B9C18-8FF4-1AAC-B7FA-20D6051A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DA375-40A0-AF33-E7F8-AD9CA6733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EACDD-80A2-F8D5-C7F9-117062514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431F5-DBE1-CBD6-14FC-FB423FD5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4A0E7-44DE-5E61-8B89-395D5B26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E57E2-DB73-EE51-54DA-5F1B1678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9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9D04-A4E3-7246-86F9-D0ECB413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097A-4E1D-2701-A0D3-26F9D3B97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C314B-0B47-4047-0C87-95859B607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5D9E9-538E-2C59-0B96-2A0B74810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D20D6-ADB1-D36D-49DA-CB91BCB66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792A9-82D2-1461-6CED-CF1FF599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D2F1A-AAA7-768B-1519-A7A0681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BD896E-929A-45C4-7F25-BF0884D3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9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EC55-FD03-DAA1-107A-03882C36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048D3-1AB4-B582-EC0E-EE194AF1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096E9-4368-F7CB-1AB4-F0283573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77A79-1ECC-1C46-768E-F39A1839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6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AF009-ED95-A08C-7DBE-1F49E7A3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2BBB9-CBD8-58EF-87B0-1304976BE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60DF4-926A-A919-BD0C-8B161811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7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C544-1880-B0D2-44C3-0C5DA62B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61B9A-8ABD-0FF9-BE9C-524180050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0D76A-188E-DA68-3872-E577B24CA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A2E29-4372-976D-A8D4-F1A3F8E2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C1A2D-C9A6-096E-6DDB-40439B22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DE1B4-6F60-E3F1-05E0-104A70A5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F7D7-2CF8-E1B0-73DF-ABC384EC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6C13D-9ED2-C52B-D52C-F7CB9284B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E3634-5E50-7615-7841-A795C56FE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6141F-8048-80EB-F888-85707D6D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D3506-DC28-79A7-CCBA-735BDA72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28DDB-F50A-1386-9033-E65A132C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A326B9-0E9A-22D4-0F3C-AFFD1C44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D5F6F-B467-DB2D-BEE5-195D9AB9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74FB6-18F5-D589-BE48-F9E1767BF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970EAC-F646-F14B-A8BB-0E9012FDD4E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ECB48-8303-AD51-1C33-5119B77ED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D6039-6402-CE8A-51F2-F82926E9D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980407-0444-D348-AFC5-FDE0DC5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9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ocessed image from the Japanese Akatsuki spacecraft showing Venus in ultraviolet (left) which emphasizes clouds, and infrared (right) which shows its thermal signature. Credit: JAXA/ISAS/DARTS/Kevin M. Gill">
            <a:extLst>
              <a:ext uri="{FF2B5EF4-FFF2-40B4-BE49-F238E27FC236}">
                <a16:creationId xmlns:a16="http://schemas.microsoft.com/office/drawing/2014/main" id="{1B3952A1-94FC-1C49-6E1D-391EA3E4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6FA5B-24E7-97AB-033B-EB86A3BD3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986" y="612716"/>
            <a:ext cx="9680028" cy="2021305"/>
          </a:xfrm>
          <a:solidFill>
            <a:schemeClr val="tx1">
              <a:alpha val="74967"/>
            </a:schemeClr>
          </a:solidFill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Panspermia Origin for Venus Cloud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130FA-5176-332B-0220-5817679F6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5986" y="3246737"/>
            <a:ext cx="9680027" cy="3310179"/>
          </a:xfrm>
          <a:solidFill>
            <a:schemeClr val="tx1">
              <a:alpha val="75028"/>
            </a:schemeClr>
          </a:solidFill>
        </p:spPr>
        <p:txBody>
          <a:bodyPr anchor="ctr">
            <a:normAutofit fontScale="92500" lnSpcReduction="10000"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Emma Guinan</a:t>
            </a:r>
            <a:r>
              <a:rPr lang="en-US" sz="3600" baseline="30000" dirty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, Trevor J. Austin</a:t>
            </a:r>
            <a:r>
              <a:rPr lang="en-US" sz="3600" baseline="30000" dirty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,</a:t>
            </a:r>
            <a:r>
              <a:rPr lang="en-US" sz="3600" baseline="300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Joseph G. O’Rourke</a:t>
            </a:r>
            <a:r>
              <a:rPr lang="en-US" sz="3600" baseline="30000" dirty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, Noam Izenberg</a:t>
            </a:r>
            <a:r>
              <a:rPr lang="en-US" sz="3600" baseline="30000" dirty="0">
                <a:solidFill>
                  <a:schemeClr val="bg1"/>
                </a:solidFill>
              </a:rPr>
              <a:t>2</a:t>
            </a:r>
            <a:r>
              <a:rPr lang="en-US" sz="3600" dirty="0">
                <a:solidFill>
                  <a:schemeClr val="bg1"/>
                </a:solidFill>
              </a:rPr>
              <a:t>, Elizabeth A. Silber</a:t>
            </a:r>
            <a:r>
              <a:rPr lang="en-US" sz="3600" baseline="30000" dirty="0">
                <a:solidFill>
                  <a:schemeClr val="bg1"/>
                </a:solidFill>
              </a:rPr>
              <a:t>3</a:t>
            </a:r>
            <a:r>
              <a:rPr lang="en-US" sz="3600" dirty="0">
                <a:solidFill>
                  <a:schemeClr val="bg1"/>
                </a:solidFill>
              </a:rPr>
              <a:t>, &amp; Elizabeth Trembath-Reichert</a:t>
            </a:r>
            <a:r>
              <a:rPr lang="en-US" sz="3600" baseline="30000" dirty="0">
                <a:solidFill>
                  <a:schemeClr val="bg1"/>
                </a:solidFill>
              </a:rPr>
              <a:t>1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Arizona State University 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Johns Hopkins/APL</a:t>
            </a:r>
          </a:p>
          <a:p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Sandia National Laboratories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Thanks to: NASA Space Grant &amp; SSW &amp; FINESST</a:t>
            </a:r>
          </a:p>
        </p:txBody>
      </p:sp>
    </p:spTree>
    <p:extLst>
      <p:ext uri="{BB962C8B-B14F-4D97-AF65-F5344CB8AC3E}">
        <p14:creationId xmlns:p14="http://schemas.microsoft.com/office/powerpoint/2010/main" val="26727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7DA32-A467-AF6B-C440-377D07897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E0E3-292F-FE50-DCEB-CAEA136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Term 4: Mass Scattered in Small Particles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05C42-44FD-CCB5-897A-56A9770B8858}"/>
              </a:ext>
            </a:extLst>
          </p:cNvPr>
          <p:cNvSpPr txBox="1"/>
          <p:nvPr/>
        </p:nvSpPr>
        <p:spPr>
          <a:xfrm>
            <a:off x="9645431" y="5488632"/>
            <a:ext cx="2222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Extrapolated from Hildebrand et al. (2006)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C1CB5-D109-BE54-6B7A-0FE0033E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07" y="1271281"/>
            <a:ext cx="7888224" cy="52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5D698-7B65-7226-D208-0252BA7ED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A1BC-4021-5D46-862D-22579B98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99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Our Goal: Calculate the Flux of Microbes from Earth (or Mars) into the Clouds of Venus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21EA61-6A6A-ECDF-0C48-7F928FD39A92}"/>
                  </a:ext>
                </a:extLst>
              </p:cNvPr>
              <p:cNvSpPr txBox="1"/>
              <p:nvPr/>
            </p:nvSpPr>
            <p:spPr>
              <a:xfrm>
                <a:off x="498057" y="2452214"/>
                <a:ext cx="11195885" cy="72936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𝑐𝑒𝑙𝑙𝑠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𝑐𝑒𝑙𝑙𝑠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× </m:t>
                      </m:r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𝑉𝑒𝑛𝑢𝑠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×</m:t>
                      </m:r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𝑎𝑏𝑙𝑎𝑡𝑒𝑑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× </m:t>
                      </m:r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𝑑𝑖𝑠𝑝𝑒𝑟𝑠𝑒𝑑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21EA61-6A6A-ECDF-0C48-7F928FD39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57" y="2452214"/>
                <a:ext cx="11195885" cy="729367"/>
              </a:xfrm>
              <a:prstGeom prst="rect">
                <a:avLst/>
              </a:prstGeom>
              <a:blipFill>
                <a:blip r:embed="rId2"/>
                <a:stretch>
                  <a:fillRect l="-566" t="-5000" r="-1471" b="-25000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78DFE4-4793-66F3-E45A-6EEDAE6C203E}"/>
                  </a:ext>
                </a:extLst>
              </p:cNvPr>
              <p:cNvSpPr txBox="1"/>
              <p:nvPr/>
            </p:nvSpPr>
            <p:spPr>
              <a:xfrm>
                <a:off x="179424" y="3866610"/>
                <a:ext cx="11833149" cy="64633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𝑐𝑒𝑙𝑙𝑠</m:t>
                          </m:r>
                        </m:sub>
                      </m:sSub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10 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cells</m:t>
                      </m:r>
                      <m:r>
                        <a:rPr lang="en-US" sz="42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42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US" sz="42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42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12 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kg</m:t>
                      </m:r>
                      <m:r>
                        <a:rPr kumimoji="0" lang="en-US" sz="4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× 0.4 </m:t>
                      </m:r>
                      <m:r>
                        <a:rPr lang="en-US" sz="4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 10</m:t>
                          </m:r>
                        </m:e>
                        <m:sup>
                          <m:r>
                            <a:rPr lang="en-US" sz="4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en-US" sz="4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78DFE4-4793-66F3-E45A-6EEDAE6C2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24" y="3866610"/>
                <a:ext cx="11833149" cy="646331"/>
              </a:xfrm>
              <a:prstGeom prst="rect">
                <a:avLst/>
              </a:prstGeom>
              <a:blipFill>
                <a:blip r:embed="rId3"/>
                <a:stretch>
                  <a:fillRect t="-12963" b="-31481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itle 2">
            <a:extLst>
              <a:ext uri="{FF2B5EF4-FFF2-40B4-BE49-F238E27FC236}">
                <a16:creationId xmlns:a16="http://schemas.microsoft.com/office/drawing/2014/main" id="{E2DDDCDB-3F91-3910-1A81-2971D6A3BE0E}"/>
              </a:ext>
            </a:extLst>
          </p:cNvPr>
          <p:cNvSpPr txBox="1">
            <a:spLocks/>
          </p:cNvSpPr>
          <p:nvPr/>
        </p:nvSpPr>
        <p:spPr>
          <a:xfrm>
            <a:off x="498056" y="5197971"/>
            <a:ext cx="11168013" cy="1412330"/>
          </a:xfrm>
          <a:prstGeom prst="rect">
            <a:avLst/>
          </a:prstGeom>
          <a:solidFill>
            <a:schemeClr val="tx1">
              <a:alpha val="75028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Bottom line: </a:t>
            </a:r>
            <a:r>
              <a:rPr lang="en-US" sz="4000" dirty="0">
                <a:solidFill>
                  <a:schemeClr val="bg1"/>
                </a:solidFill>
              </a:rPr>
              <a:t>~10</a:t>
            </a:r>
            <a:r>
              <a:rPr lang="en-US" sz="4000" baseline="30000" dirty="0">
                <a:solidFill>
                  <a:schemeClr val="bg1"/>
                </a:solidFill>
              </a:rPr>
              <a:t>3</a:t>
            </a:r>
            <a:r>
              <a:rPr lang="en-US" sz="4000" dirty="0">
                <a:solidFill>
                  <a:schemeClr val="bg1"/>
                </a:solidFill>
              </a:rPr>
              <a:t> viable cells per Earth impactor, ~10 viable cells on average per Earth-year.</a:t>
            </a:r>
          </a:p>
        </p:txBody>
      </p:sp>
    </p:spTree>
    <p:extLst>
      <p:ext uri="{BB962C8B-B14F-4D97-AF65-F5344CB8AC3E}">
        <p14:creationId xmlns:p14="http://schemas.microsoft.com/office/powerpoint/2010/main" val="262111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AFE7D-260F-F16E-C7B3-2A0DB9D9F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ocessed image from the Japanese Akatsuki spacecraft showing Venus in ultraviolet (left) which emphasizes clouds, and infrared (right) which shows its thermal signature. Credit: JAXA/ISAS/DARTS/Kevin M. Gill">
            <a:extLst>
              <a:ext uri="{FF2B5EF4-FFF2-40B4-BE49-F238E27FC236}">
                <a16:creationId xmlns:a16="http://schemas.microsoft.com/office/drawing/2014/main" id="{32D8825C-9387-7D49-7211-B6787E70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D1068-84AB-77B4-8387-8893DF570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91" y="431460"/>
            <a:ext cx="11168014" cy="941761"/>
          </a:xfrm>
          <a:solidFill>
            <a:schemeClr val="tx1">
              <a:alpha val="74967"/>
            </a:schemeClr>
          </a:solidFill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66A8D-8508-8AD1-2AE8-E03590878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992" y="1692392"/>
            <a:ext cx="11168013" cy="941761"/>
          </a:xfrm>
          <a:solidFill>
            <a:schemeClr val="tx1">
              <a:alpha val="75028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Life on Venus, if it exists, may have come from Earth.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3B6BC-7117-652B-7E46-355FE740988A}"/>
              </a:ext>
            </a:extLst>
          </p:cNvPr>
          <p:cNvSpPr txBox="1">
            <a:spLocks/>
          </p:cNvSpPr>
          <p:nvPr/>
        </p:nvSpPr>
        <p:spPr>
          <a:xfrm>
            <a:off x="511991" y="3148462"/>
            <a:ext cx="11168013" cy="3195228"/>
          </a:xfrm>
          <a:prstGeom prst="rect">
            <a:avLst/>
          </a:prstGeom>
          <a:solidFill>
            <a:schemeClr val="tx1">
              <a:alpha val="75028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Key points: </a:t>
            </a:r>
          </a:p>
          <a:p>
            <a:pPr marL="342900" marR="0" lvl="0" indent="-342900" algn="l">
              <a:spcBef>
                <a:spcPts val="600"/>
              </a:spcBef>
              <a:buFont typeface="Symbol" pitchFamily="2" charset="2"/>
              <a:buChar char=""/>
            </a:pP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Impacts have ejected billions of tons of material from Earth and Mars that subsequently reached Venus</a:t>
            </a:r>
          </a:p>
          <a:p>
            <a:pPr marL="342900" marR="0" lvl="0" indent="-342900" algn="l">
              <a:spcBef>
                <a:spcPts val="600"/>
              </a:spcBef>
              <a:buFont typeface="Symbol" pitchFamily="2" charset="2"/>
              <a:buChar char=""/>
            </a:pP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 fraction of that material that could survive atmospheric entry and then disperse as floaty fragments in the clouds</a:t>
            </a:r>
          </a:p>
          <a:p>
            <a:pPr marL="342900" marR="0" lvl="0" indent="-342900" algn="l">
              <a:spcBef>
                <a:spcPts val="600"/>
              </a:spcBef>
              <a:buFont typeface="Symbol" pitchFamily="2" charset="2"/>
              <a:buChar char=""/>
            </a:pPr>
            <a:r>
              <a:rPr lang="en-US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Microbes could have been transferred alive from the subsurface of Earth (and, perhaps, Mars) to the clouds of Venus</a:t>
            </a:r>
          </a:p>
        </p:txBody>
      </p:sp>
    </p:spTree>
    <p:extLst>
      <p:ext uri="{BB962C8B-B14F-4D97-AF65-F5344CB8AC3E}">
        <p14:creationId xmlns:p14="http://schemas.microsoft.com/office/powerpoint/2010/main" val="8568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207D-5A23-9D03-AB20-BC7D7F3BF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6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Venus Is a Target for Astrobiology</a:t>
            </a:r>
          </a:p>
        </p:txBody>
      </p:sp>
      <p:pic>
        <p:nvPicPr>
          <p:cNvPr id="13" name="Picture 12" descr="A planet in space with a black background&#10;&#10;AI-generated content may be incorrect.">
            <a:extLst>
              <a:ext uri="{FF2B5EF4-FFF2-40B4-BE49-F238E27FC236}">
                <a16:creationId xmlns:a16="http://schemas.microsoft.com/office/drawing/2014/main" id="{FFC959E5-3F5A-B5A9-1642-4839DDF319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20" t="16223" r="17188" b="15882"/>
          <a:stretch/>
        </p:blipFill>
        <p:spPr>
          <a:xfrm>
            <a:off x="6766417" y="1699985"/>
            <a:ext cx="4761761" cy="4659069"/>
          </a:xfrm>
          <a:prstGeom prst="rect">
            <a:avLst/>
          </a:prstGeom>
        </p:spPr>
      </p:pic>
      <p:pic>
        <p:nvPicPr>
          <p:cNvPr id="18" name="Picture 17" descr="A hot air balloon in the sky&#10;&#10;AI-generated content may be incorrect.">
            <a:extLst>
              <a:ext uri="{FF2B5EF4-FFF2-40B4-BE49-F238E27FC236}">
                <a16:creationId xmlns:a16="http://schemas.microsoft.com/office/drawing/2014/main" id="{D9788A28-BED4-D087-710F-302F6DAB1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9985"/>
            <a:ext cx="3691596" cy="477736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9C8EFF-6A7B-30D7-9F7D-6D7F64969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16991"/>
          <a:stretch/>
        </p:blipFill>
        <p:spPr bwMode="auto">
          <a:xfrm>
            <a:off x="3013058" y="1558722"/>
            <a:ext cx="3753359" cy="32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42D54CA0-9BD1-2746-4266-DE030FBDE34B}"/>
              </a:ext>
            </a:extLst>
          </p:cNvPr>
          <p:cNvSpPr txBox="1">
            <a:spLocks/>
          </p:cNvSpPr>
          <p:nvPr/>
        </p:nvSpPr>
        <p:spPr>
          <a:xfrm>
            <a:off x="4719059" y="4984069"/>
            <a:ext cx="2548467" cy="162623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&lt;NASA/JPL- Caltech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JAXA/Akatsuki&gt;</a:t>
            </a:r>
          </a:p>
        </p:txBody>
      </p:sp>
    </p:spTree>
    <p:extLst>
      <p:ext uri="{BB962C8B-B14F-4D97-AF65-F5344CB8AC3E}">
        <p14:creationId xmlns:p14="http://schemas.microsoft.com/office/powerpoint/2010/main" val="66772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8DED77-DE50-2632-8B24-5F613974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8D6E-D96A-D804-F6A9-F09E7EFBC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6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Life May Have Evolved on Venus…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2BC7D-616B-575C-A3CD-3D8ED6E34E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172" y="1573262"/>
            <a:ext cx="6505656" cy="5025618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B89B7A3-1AAC-8CBC-E218-05AC371850CC}"/>
              </a:ext>
            </a:extLst>
          </p:cNvPr>
          <p:cNvSpPr txBox="1">
            <a:spLocks/>
          </p:cNvSpPr>
          <p:nvPr/>
        </p:nvSpPr>
        <p:spPr>
          <a:xfrm>
            <a:off x="9516142" y="5683348"/>
            <a:ext cx="2548467" cy="92695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NASA/JPL- Caltech</a:t>
            </a:r>
          </a:p>
        </p:txBody>
      </p:sp>
    </p:spTree>
    <p:extLst>
      <p:ext uri="{BB962C8B-B14F-4D97-AF65-F5344CB8AC3E}">
        <p14:creationId xmlns:p14="http://schemas.microsoft.com/office/powerpoint/2010/main" val="323928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13EF5-3ECC-07F6-9D53-941B94856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6E8F-2D8A-2AAC-FE3E-6883F293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6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… and/or Travel Between Planets!</a:t>
            </a:r>
          </a:p>
        </p:txBody>
      </p:sp>
      <p:pic>
        <p:nvPicPr>
          <p:cNvPr id="6" name="Picture 5" descr="A cartoon of planets and a rocket&#10;&#10;AI-generated content may be incorrect.">
            <a:extLst>
              <a:ext uri="{FF2B5EF4-FFF2-40B4-BE49-F238E27FC236}">
                <a16:creationId xmlns:a16="http://schemas.microsoft.com/office/drawing/2014/main" id="{10A2D914-9B42-9489-67F9-23120774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72" y="1240963"/>
            <a:ext cx="7473696" cy="5716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6E1B91-846B-C854-F5CA-ED251A8C1729}"/>
              </a:ext>
            </a:extLst>
          </p:cNvPr>
          <p:cNvSpPr txBox="1"/>
          <p:nvPr/>
        </p:nvSpPr>
        <p:spPr>
          <a:xfrm>
            <a:off x="9009888" y="5880295"/>
            <a:ext cx="310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Kirschivink</a:t>
            </a:r>
            <a:r>
              <a:rPr lang="en-US" sz="2400" dirty="0">
                <a:solidFill>
                  <a:schemeClr val="bg1"/>
                </a:solidFill>
              </a:rPr>
              <a:t> &amp; Weiss (2002), Melosh (1997)</a:t>
            </a:r>
          </a:p>
        </p:txBody>
      </p:sp>
    </p:spTree>
    <p:extLst>
      <p:ext uri="{BB962C8B-B14F-4D97-AF65-F5344CB8AC3E}">
        <p14:creationId xmlns:p14="http://schemas.microsoft.com/office/powerpoint/2010/main" val="411892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D30EF-0E4C-0A58-E868-8BFB1933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1890-51F2-5DE0-0778-CA27B54C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99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Our Goal: Calculate the Flux of Microbes from Earth (or Mars) into the Clouds of Venus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E8F0EF-CC3C-D377-CDBE-251E58C48CF4}"/>
                  </a:ext>
                </a:extLst>
              </p:cNvPr>
              <p:cNvSpPr txBox="1"/>
              <p:nvPr/>
            </p:nvSpPr>
            <p:spPr>
              <a:xfrm>
                <a:off x="698501" y="4243944"/>
                <a:ext cx="11195885" cy="72936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𝑐𝑒𝑙𝑙𝑠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𝑐𝑒𝑙𝑙𝑠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𝑉𝑒𝑛𝑢𝑠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𝑎𝑏𝑙𝑎𝑡𝑒𝑑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𝑑𝑖𝑠𝑝𝑒𝑟𝑠𝑒𝑑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E8F0EF-CC3C-D377-CDBE-251E58C48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1" y="4243944"/>
                <a:ext cx="11195885" cy="729367"/>
              </a:xfrm>
              <a:prstGeom prst="rect">
                <a:avLst/>
              </a:prstGeom>
              <a:blipFill>
                <a:blip r:embed="rId2"/>
                <a:stretch>
                  <a:fillRect l="-679" t="-5000" r="-1357" b="-26667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1AE03D6-EAAF-CEDC-9157-F96B495111C0}"/>
              </a:ext>
            </a:extLst>
          </p:cNvPr>
          <p:cNvSpPr txBox="1">
            <a:spLocks/>
          </p:cNvSpPr>
          <p:nvPr/>
        </p:nvSpPr>
        <p:spPr>
          <a:xfrm>
            <a:off x="88901" y="2037654"/>
            <a:ext cx="2501900" cy="92695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iable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cells delivered (#)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C37DFEF-88D4-1FE1-63B8-6C0F8FBB5075}"/>
              </a:ext>
            </a:extLst>
          </p:cNvPr>
          <p:cNvSpPr txBox="1">
            <a:spLocks/>
          </p:cNvSpPr>
          <p:nvPr/>
        </p:nvSpPr>
        <p:spPr>
          <a:xfrm>
            <a:off x="650621" y="5768665"/>
            <a:ext cx="3416298" cy="102455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Density of cells in the impactors (cells / m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0F1D00-6981-A8D7-4BDD-5C822C3BCC81}"/>
              </a:ext>
            </a:extLst>
          </p:cNvPr>
          <p:cNvSpPr txBox="1">
            <a:spLocks/>
          </p:cNvSpPr>
          <p:nvPr/>
        </p:nvSpPr>
        <p:spPr>
          <a:xfrm>
            <a:off x="2674971" y="2623333"/>
            <a:ext cx="2501900" cy="110295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mass of impactors (kg)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E5D9D45-4338-4C46-8934-CAE14C5E3DA9}"/>
              </a:ext>
            </a:extLst>
          </p:cNvPr>
          <p:cNvSpPr txBox="1">
            <a:spLocks/>
          </p:cNvSpPr>
          <p:nvPr/>
        </p:nvSpPr>
        <p:spPr>
          <a:xfrm>
            <a:off x="6681893" y="5707848"/>
            <a:ext cx="4495801" cy="101877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Fraction of impactor mass that is NOT sterilized by ablation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D2AF3AD-0038-6B41-DB67-255B536BF016}"/>
              </a:ext>
            </a:extLst>
          </p:cNvPr>
          <p:cNvSpPr txBox="1">
            <a:spLocks/>
          </p:cNvSpPr>
          <p:nvPr/>
        </p:nvSpPr>
        <p:spPr>
          <a:xfrm>
            <a:off x="6296443" y="2037654"/>
            <a:ext cx="3403601" cy="169915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Fraction of impactor mass that is dispersed in floaty fragments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295AF06-FAC6-96DB-D4C1-7B8A783DEF0B}"/>
              </a:ext>
            </a:extLst>
          </p:cNvPr>
          <p:cNvSpPr/>
          <p:nvPr/>
        </p:nvSpPr>
        <p:spPr>
          <a:xfrm>
            <a:off x="1003558" y="3073519"/>
            <a:ext cx="672585" cy="92266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D3BBF110-3D78-1562-032E-F1C1F5B88614}"/>
              </a:ext>
            </a:extLst>
          </p:cNvPr>
          <p:cNvSpPr/>
          <p:nvPr/>
        </p:nvSpPr>
        <p:spPr>
          <a:xfrm rot="13140114">
            <a:off x="2530543" y="5029590"/>
            <a:ext cx="672585" cy="78406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4BDD243C-361C-DB93-AA60-C33DF8147CCB}"/>
              </a:ext>
            </a:extLst>
          </p:cNvPr>
          <p:cNvSpPr/>
          <p:nvPr/>
        </p:nvSpPr>
        <p:spPr>
          <a:xfrm rot="5400000">
            <a:off x="5064386" y="3042766"/>
            <a:ext cx="988541" cy="903366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84236271-4603-7802-BC68-227217D39B84}"/>
              </a:ext>
            </a:extLst>
          </p:cNvPr>
          <p:cNvSpPr/>
          <p:nvPr/>
        </p:nvSpPr>
        <p:spPr>
          <a:xfrm rot="5400000">
            <a:off x="9667210" y="2770471"/>
            <a:ext cx="1441886" cy="1129062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58A9FA1-F254-2AC4-025E-A19DA3C09CD5}"/>
              </a:ext>
            </a:extLst>
          </p:cNvPr>
          <p:cNvSpPr/>
          <p:nvPr/>
        </p:nvSpPr>
        <p:spPr>
          <a:xfrm rot="7903618">
            <a:off x="8077088" y="4978957"/>
            <a:ext cx="672585" cy="78406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8AD52-BB2B-B209-4BB7-CAB623191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sky with clouds&#10;&#10;AI-generated content may be incorrect.">
            <a:extLst>
              <a:ext uri="{FF2B5EF4-FFF2-40B4-BE49-F238E27FC236}">
                <a16:creationId xmlns:a16="http://schemas.microsoft.com/office/drawing/2014/main" id="{6E4327EF-71D7-EBBF-1F52-B6CBEE5E9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7DFEC-A802-B552-C41E-5DE0E512F043}"/>
              </a:ext>
            </a:extLst>
          </p:cNvPr>
          <p:cNvSpPr txBox="1"/>
          <p:nvPr/>
        </p:nvSpPr>
        <p:spPr>
          <a:xfrm>
            <a:off x="0" y="6334780"/>
            <a:ext cx="154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FC2D1-6944-6D16-2092-1BCD66D66603}"/>
              </a:ext>
            </a:extLst>
          </p:cNvPr>
          <p:cNvSpPr txBox="1"/>
          <p:nvPr/>
        </p:nvSpPr>
        <p:spPr>
          <a:xfrm>
            <a:off x="1359524" y="565776"/>
            <a:ext cx="3773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Bolides scream into the atmosphere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88468-CA73-A426-C253-D78C369EFA5D}"/>
              </a:ext>
            </a:extLst>
          </p:cNvPr>
          <p:cNvSpPr txBox="1"/>
          <p:nvPr/>
        </p:nvSpPr>
        <p:spPr>
          <a:xfrm>
            <a:off x="3054332" y="1644168"/>
            <a:ext cx="292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Ablation &amp; fragmentation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87B1B-0C26-0FA4-F821-6F41B79B52F2}"/>
              </a:ext>
            </a:extLst>
          </p:cNvPr>
          <p:cNvSpPr txBox="1"/>
          <p:nvPr/>
        </p:nvSpPr>
        <p:spPr>
          <a:xfrm>
            <a:off x="6544724" y="2499032"/>
            <a:ext cx="292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AIRBURST!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B9CEB-C215-6983-A3B3-064D5C5DBBED}"/>
              </a:ext>
            </a:extLst>
          </p:cNvPr>
          <p:cNvSpPr txBox="1"/>
          <p:nvPr/>
        </p:nvSpPr>
        <p:spPr>
          <a:xfrm>
            <a:off x="7819190" y="4044012"/>
            <a:ext cx="4347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particles stay lofted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522F8-02AC-BA0C-27B8-A93AE11E6247}"/>
              </a:ext>
            </a:extLst>
          </p:cNvPr>
          <p:cNvSpPr txBox="1"/>
          <p:nvPr/>
        </p:nvSpPr>
        <p:spPr>
          <a:xfrm>
            <a:off x="0" y="3188668"/>
            <a:ext cx="135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km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0E2371-8704-5567-D72F-9D49A8C9D306}"/>
              </a:ext>
            </a:extLst>
          </p:cNvPr>
          <p:cNvSpPr txBox="1"/>
          <p:nvPr/>
        </p:nvSpPr>
        <p:spPr>
          <a:xfrm>
            <a:off x="0" y="0"/>
            <a:ext cx="462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km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63809-829C-18FC-AA2E-86C159A856E4}"/>
              </a:ext>
            </a:extLst>
          </p:cNvPr>
          <p:cNvSpPr txBox="1"/>
          <p:nvPr/>
        </p:nvSpPr>
        <p:spPr>
          <a:xfrm>
            <a:off x="8007350" y="5518153"/>
            <a:ext cx="3170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particles sink and burn</a:t>
            </a:r>
          </a:p>
        </p:txBody>
      </p:sp>
      <p:pic>
        <p:nvPicPr>
          <p:cNvPr id="9" name="Picture 8" descr="A cartoon of a planet with fire coming out of it&#10;&#10;AI-generated content may be incorrect.">
            <a:extLst>
              <a:ext uri="{FF2B5EF4-FFF2-40B4-BE49-F238E27FC236}">
                <a16:creationId xmlns:a16="http://schemas.microsoft.com/office/drawing/2014/main" id="{A02C8AB5-02FC-1C6E-4B5C-27857762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69" y="202858"/>
            <a:ext cx="1588874" cy="1647241"/>
          </a:xfrm>
          <a:prstGeom prst="rect">
            <a:avLst/>
          </a:prstGeom>
        </p:spPr>
      </p:pic>
      <p:pic>
        <p:nvPicPr>
          <p:cNvPr id="20" name="Picture 19" descr="A cartoon of a meteorite&#10;&#10;AI-generated content may be incorrect.">
            <a:extLst>
              <a:ext uri="{FF2B5EF4-FFF2-40B4-BE49-F238E27FC236}">
                <a16:creationId xmlns:a16="http://schemas.microsoft.com/office/drawing/2014/main" id="{42798B7F-0335-CFE6-9E3C-03F9D8BCF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473" y="1280105"/>
            <a:ext cx="2086560" cy="1964776"/>
          </a:xfrm>
          <a:prstGeom prst="rect">
            <a:avLst/>
          </a:prstGeom>
        </p:spPr>
      </p:pic>
      <p:pic>
        <p:nvPicPr>
          <p:cNvPr id="22" name="Picture 21" descr="A logo of the earth in space&#10;&#10;AI-generated content may be incorrect.">
            <a:extLst>
              <a:ext uri="{FF2B5EF4-FFF2-40B4-BE49-F238E27FC236}">
                <a16:creationId xmlns:a16="http://schemas.microsoft.com/office/drawing/2014/main" id="{947265E3-80F1-3EF2-1564-8DC3DCB47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09" y="523220"/>
            <a:ext cx="2939431" cy="5159640"/>
          </a:xfrm>
          <a:prstGeom prst="rect">
            <a:avLst/>
          </a:prstGeom>
        </p:spPr>
      </p:pic>
      <p:pic>
        <p:nvPicPr>
          <p:cNvPr id="24" name="Picture 23" descr="A white object with a black background&#10;&#10;AI-generated content may be incorrect.">
            <a:extLst>
              <a:ext uri="{FF2B5EF4-FFF2-40B4-BE49-F238E27FC236}">
                <a16:creationId xmlns:a16="http://schemas.microsoft.com/office/drawing/2014/main" id="{2CF3FC57-29C3-D52F-57C6-07079DAFB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579" y="3281634"/>
            <a:ext cx="6044516" cy="874017"/>
          </a:xfrm>
          <a:prstGeom prst="rect">
            <a:avLst/>
          </a:prstGeom>
        </p:spPr>
      </p:pic>
      <p:pic>
        <p:nvPicPr>
          <p:cNvPr id="26" name="Picture 25" descr="A red and black background&#10;&#10;AI-generated content may be incorrect.">
            <a:extLst>
              <a:ext uri="{FF2B5EF4-FFF2-40B4-BE49-F238E27FC236}">
                <a16:creationId xmlns:a16="http://schemas.microsoft.com/office/drawing/2014/main" id="{F7D72609-EF4E-B593-B36D-EC773BABCC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604" y="5373904"/>
            <a:ext cx="6077592" cy="8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95A67-E495-1474-9F7D-31A873FF0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9A01-EF1A-33EC-F222-3062A832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Term 1: Density of Cells in the Subsurface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5423ED-33F4-76C6-4872-59D0F04635E4}"/>
                  </a:ext>
                </a:extLst>
              </p:cNvPr>
              <p:cNvSpPr txBox="1"/>
              <p:nvPr/>
            </p:nvSpPr>
            <p:spPr>
              <a:xfrm>
                <a:off x="6668829" y="2139586"/>
                <a:ext cx="3974047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cells total in the top 5 km of Earth (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Magnabosco</a:t>
                </a:r>
                <a:r>
                  <a:rPr lang="en-US" sz="3600" dirty="0">
                    <a:solidFill>
                      <a:schemeClr val="bg1"/>
                    </a:solidFill>
                  </a:rPr>
                  <a:t> et al. 2018).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5423ED-33F4-76C6-4872-59D0F0463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29" y="2139586"/>
                <a:ext cx="3974047" cy="3139321"/>
              </a:xfrm>
              <a:prstGeom prst="rect">
                <a:avLst/>
              </a:prstGeom>
              <a:blipFill>
                <a:blip r:embed="rId4"/>
                <a:stretch>
                  <a:fillRect l="-4777" t="-2419" r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soil layer&#10;&#10;AI-generated content may be incorrect.">
            <a:extLst>
              <a:ext uri="{FF2B5EF4-FFF2-40B4-BE49-F238E27FC236}">
                <a16:creationId xmlns:a16="http://schemas.microsoft.com/office/drawing/2014/main" id="{2D2176B6-C5D0-89DE-41D9-CCAEF62E6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276" y="1907480"/>
            <a:ext cx="4885724" cy="36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1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39B12-8E3D-2575-7174-F4B0B05A8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FAB1-2ECB-2119-55E7-211CDAB0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Term 2: Mass Ejected from Earth &amp; Mars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C5B84-D2CA-536C-BDEC-3867184F9E4D}"/>
              </a:ext>
            </a:extLst>
          </p:cNvPr>
          <p:cNvSpPr txBox="1"/>
          <p:nvPr/>
        </p:nvSpPr>
        <p:spPr>
          <a:xfrm>
            <a:off x="9897035" y="6240969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Worth et al. (2013)</a:t>
            </a:r>
          </a:p>
        </p:txBody>
      </p:sp>
      <p:pic>
        <p:nvPicPr>
          <p:cNvPr id="10" name="Picture 9" descr="A cartoon of a planet earth with a rocket coming out of it&#10;&#10;AI-generated content may be incorrect.">
            <a:extLst>
              <a:ext uri="{FF2B5EF4-FFF2-40B4-BE49-F238E27FC236}">
                <a16:creationId xmlns:a16="http://schemas.microsoft.com/office/drawing/2014/main" id="{A5D6AB91-3A7E-1363-25A7-D193FAFA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67" y="700424"/>
            <a:ext cx="3989004" cy="6655229"/>
          </a:xfrm>
          <a:prstGeom prst="rect">
            <a:avLst/>
          </a:prstGeom>
        </p:spPr>
      </p:pic>
      <p:pic>
        <p:nvPicPr>
          <p:cNvPr id="7" name="Picture 6" descr="A table of numbers and a number of objects&#10;&#10;AI-generated content may be incorrect.">
            <a:extLst>
              <a:ext uri="{FF2B5EF4-FFF2-40B4-BE49-F238E27FC236}">
                <a16:creationId xmlns:a16="http://schemas.microsoft.com/office/drawing/2014/main" id="{32BD225E-7D61-D3C0-63CF-4EB0DA9B8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530" y="1544781"/>
            <a:ext cx="7135852" cy="37684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45281-C2D7-6D34-D25B-F07C5B1E18D6}"/>
              </a:ext>
            </a:extLst>
          </p:cNvPr>
          <p:cNvSpPr/>
          <p:nvPr/>
        </p:nvSpPr>
        <p:spPr>
          <a:xfrm>
            <a:off x="5899759" y="2617658"/>
            <a:ext cx="5269574" cy="185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F9AD2-9160-DDCA-D96A-B8352A9FCE18}"/>
              </a:ext>
            </a:extLst>
          </p:cNvPr>
          <p:cNvSpPr/>
          <p:nvPr/>
        </p:nvSpPr>
        <p:spPr>
          <a:xfrm>
            <a:off x="5899760" y="3946649"/>
            <a:ext cx="5269574" cy="185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85FFA0-EE7C-644A-7A5B-C9D39274F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3AF0C6E3-F27B-A75C-5C1E-4670686C4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660" y="1310694"/>
            <a:ext cx="8832679" cy="5299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E5D719-CAFD-B0EA-73F5-0D314E0E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Term 3: Mass that Survives Ablation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C843C3-3000-A1A6-B33A-578FFEFB2208}"/>
              </a:ext>
            </a:extLst>
          </p:cNvPr>
          <p:cNvCxnSpPr>
            <a:cxnSpLocks/>
          </p:cNvCxnSpPr>
          <p:nvPr/>
        </p:nvCxnSpPr>
        <p:spPr>
          <a:xfrm>
            <a:off x="4213411" y="1948812"/>
            <a:ext cx="0" cy="73510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5E77D1B-7B62-94DE-7561-13DB2C101B86}"/>
              </a:ext>
            </a:extLst>
          </p:cNvPr>
          <p:cNvSpPr txBox="1"/>
          <p:nvPr/>
        </p:nvSpPr>
        <p:spPr>
          <a:xfrm>
            <a:off x="2816939" y="1573262"/>
            <a:ext cx="279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Typical bolide 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EBAC0-746F-21BD-8C01-F3DE97EAD5C0}"/>
              </a:ext>
            </a:extLst>
          </p:cNvPr>
          <p:cNvSpPr txBox="1"/>
          <p:nvPr/>
        </p:nvSpPr>
        <p:spPr>
          <a:xfrm>
            <a:off x="10578352" y="5409972"/>
            <a:ext cx="1613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Guinan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114191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9E8A1BE8-3645-4CF2-95C2-8AB93BDB39F8}"/>
</file>

<file path=customXml/itemProps2.xml><?xml version="1.0" encoding="utf-8"?>
<ds:datastoreItem xmlns:ds="http://schemas.openxmlformats.org/officeDocument/2006/customXml" ds:itemID="{68283CAD-97A6-40F1-97F8-BDB2F8E14644}"/>
</file>

<file path=customXml/itemProps3.xml><?xml version="1.0" encoding="utf-8"?>
<ds:datastoreItem xmlns:ds="http://schemas.openxmlformats.org/officeDocument/2006/customXml" ds:itemID="{54A08EC8-41D9-4D89-A5E1-26CC341AFB02}"/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425</Words>
  <Application>Microsoft Office PowerPoint</Application>
  <PresentationFormat>Widescreen</PresentationFormat>
  <Paragraphs>50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Cambria Math</vt:lpstr>
      <vt:lpstr>Symbol</vt:lpstr>
      <vt:lpstr>Times New Roman</vt:lpstr>
      <vt:lpstr>Office Theme</vt:lpstr>
      <vt:lpstr>A Panspermia Origin for Venus Cloud Life</vt:lpstr>
      <vt:lpstr>Venus Is a Target for Astrobiology</vt:lpstr>
      <vt:lpstr>Life May Have Evolved on Venus…</vt:lpstr>
      <vt:lpstr>… and/or Travel Between Planets!</vt:lpstr>
      <vt:lpstr>Our Goal: Calculate the Flux of Microbes from Earth (or Mars) into the Clouds of Venus </vt:lpstr>
      <vt:lpstr>PowerPoint Presentation</vt:lpstr>
      <vt:lpstr>Term 1: Density of Cells in the Subsurface</vt:lpstr>
      <vt:lpstr>Term 2: Mass Ejected from Earth &amp; Mars</vt:lpstr>
      <vt:lpstr>Term 3: Mass that Survives Ablation</vt:lpstr>
      <vt:lpstr>Term 4: Mass Scattered in Small Particles</vt:lpstr>
      <vt:lpstr>Our Goal: Calculate the Flux of Microbes from Earth (or Mars) into the Clouds of Venus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O'Rourke</dc:creator>
  <cp:lastModifiedBy>Coe, Michelle A - (macoe)</cp:lastModifiedBy>
  <cp:revision>75</cp:revision>
  <dcterms:created xsi:type="dcterms:W3CDTF">2025-02-21T10:08:25Z</dcterms:created>
  <dcterms:modified xsi:type="dcterms:W3CDTF">2025-04-09T23:06:07Z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  <property fmtid="{D5CDD505-2E9C-101B-9397-08002B2CF9AE}" pid="3" name="MediaServiceImageTags">
    <vt:lpwstr/>
  </property>
</Properties>
</file>